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57" r:id="rId3"/>
    <p:sldId id="340" r:id="rId4"/>
    <p:sldId id="318" r:id="rId5"/>
    <p:sldId id="316" r:id="rId6"/>
    <p:sldId id="332" r:id="rId7"/>
    <p:sldId id="329" r:id="rId8"/>
    <p:sldId id="333" r:id="rId9"/>
    <p:sldId id="334" r:id="rId10"/>
    <p:sldId id="336" r:id="rId11"/>
    <p:sldId id="337" r:id="rId12"/>
    <p:sldId id="338" r:id="rId13"/>
    <p:sldId id="33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CCFF"/>
    <a:srgbClr val="FF99CC"/>
    <a:srgbClr val="99FF99"/>
    <a:srgbClr val="FFFF99"/>
    <a:srgbClr val="517D7F"/>
    <a:srgbClr val="4B733D"/>
    <a:srgbClr val="0FA10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2" d="100"/>
          <a:sy n="62" d="100"/>
        </p:scale>
        <p:origin x="-2202"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45C57-76B2-4C67-8210-BABA9CFD36C8}" type="datetimeFigureOut">
              <a:rPr lang="ru-RU" smtClean="0"/>
              <a:pPr/>
              <a:t>11.10.2016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AD25E-0E79-456D-A41D-E418286791E0}" type="slidenum">
              <a:rPr lang="ru-RU" smtClean="0"/>
              <a:pPr/>
              <a:t>‹#›</a:t>
            </a:fld>
            <a:endParaRPr lang="ru-RU"/>
          </a:p>
        </p:txBody>
      </p:sp>
    </p:spTree>
    <p:extLst>
      <p:ext uri="{BB962C8B-B14F-4D97-AF65-F5344CB8AC3E}">
        <p14:creationId xmlns="" xmlns:p14="http://schemas.microsoft.com/office/powerpoint/2010/main" val="246616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6319B-659A-41E0-B8E0-6CE35AD51CCC}" type="slidenum">
              <a:rPr lang="ru-RU" smtClean="0"/>
              <a:pPr/>
              <a:t>1</a:t>
            </a:fld>
            <a:endParaRPr lang="ru-RU" dirty="0" smtClean="0"/>
          </a:p>
        </p:txBody>
      </p:sp>
    </p:spTree>
    <p:extLst>
      <p:ext uri="{BB962C8B-B14F-4D97-AF65-F5344CB8AC3E}">
        <p14:creationId xmlns="" xmlns:p14="http://schemas.microsoft.com/office/powerpoint/2010/main" val="301081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AAD25E-0E79-456D-A41D-E418286791E0}"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C:\Users\asdasdsdf\Desktop\aCAVEpH.jpg"/>
          <p:cNvPicPr>
            <a:picLocks noChangeAspect="1" noChangeArrowheads="1"/>
          </p:cNvPicPr>
          <p:nvPr/>
        </p:nvPicPr>
        <p:blipFill>
          <a:blip r:embed="rId3" cstate="print"/>
          <a:srcRect/>
          <a:stretch>
            <a:fillRect/>
          </a:stretch>
        </p:blipFill>
        <p:spPr bwMode="auto">
          <a:xfrm>
            <a:off x="0" y="0"/>
            <a:ext cx="9144000" cy="6915456"/>
          </a:xfrm>
          <a:prstGeom prst="rect">
            <a:avLst/>
          </a:prstGeom>
          <a:noFill/>
        </p:spPr>
      </p:pic>
      <p:sp>
        <p:nvSpPr>
          <p:cNvPr id="2053" name="Text Box 11"/>
          <p:cNvSpPr txBox="1">
            <a:spLocks noChangeArrowheads="1"/>
          </p:cNvSpPr>
          <p:nvPr/>
        </p:nvSpPr>
        <p:spPr bwMode="auto">
          <a:xfrm>
            <a:off x="755576" y="2852936"/>
            <a:ext cx="7488238" cy="823912"/>
          </a:xfrm>
          <a:prstGeom prst="rect">
            <a:avLst/>
          </a:prstGeom>
          <a:noFill/>
          <a:ln w="9525">
            <a:noFill/>
            <a:miter lim="800000"/>
            <a:headEnd/>
            <a:tailEnd/>
          </a:ln>
        </p:spPr>
        <p:txBody>
          <a:bodyPr>
            <a:spAutoFit/>
          </a:bodyPr>
          <a:lstStyle/>
          <a:p>
            <a:pPr>
              <a:spcBef>
                <a:spcPct val="50000"/>
              </a:spcBef>
            </a:pPr>
            <a:endParaRPr lang="ru-RU" sz="4800" b="1" dirty="0"/>
          </a:p>
        </p:txBody>
      </p:sp>
      <p:sp>
        <p:nvSpPr>
          <p:cNvPr id="2054" name="WordArt 12"/>
          <p:cNvSpPr>
            <a:spLocks noChangeArrowheads="1" noChangeShapeType="1" noTextEdit="1"/>
          </p:cNvSpPr>
          <p:nvPr/>
        </p:nvSpPr>
        <p:spPr bwMode="auto">
          <a:xfrm>
            <a:off x="1643063" y="1428750"/>
            <a:ext cx="6156325" cy="2016125"/>
          </a:xfrm>
          <a:prstGeom prst="rect">
            <a:avLst/>
          </a:prstGeom>
        </p:spPr>
        <p:txBody>
          <a:bodyPr wrap="none" fromWordArt="1">
            <a:prstTxWarp prst="textPlain">
              <a:avLst>
                <a:gd name="adj" fmla="val 50000"/>
              </a:avLst>
            </a:prstTxWarp>
          </a:bodyPr>
          <a:lstStyle/>
          <a:p>
            <a:pPr algn="ctr"/>
            <a:endParaRPr lang="ru-RU" sz="2400" b="1" kern="10" dirty="0">
              <a:ln w="12700">
                <a:solidFill>
                  <a:schemeClr val="tx1"/>
                </a:solidFill>
                <a:round/>
                <a:headEnd/>
                <a:tailEnd/>
              </a:ln>
              <a:solidFill>
                <a:schemeClr val="accent2"/>
              </a:solidFill>
              <a:latin typeface="Arial"/>
              <a:cs typeface="Arial"/>
            </a:endParaRPr>
          </a:p>
        </p:txBody>
      </p:sp>
      <p:sp>
        <p:nvSpPr>
          <p:cNvPr id="3081" name="WordArt 12"/>
          <p:cNvSpPr>
            <a:spLocks noChangeArrowheads="1" noChangeShapeType="1" noTextEdit="1"/>
          </p:cNvSpPr>
          <p:nvPr/>
        </p:nvSpPr>
        <p:spPr bwMode="auto">
          <a:xfrm>
            <a:off x="1181924" y="2285992"/>
            <a:ext cx="7962076" cy="1583606"/>
          </a:xfrm>
          <a:prstGeom prst="rect">
            <a:avLst/>
          </a:prstGeom>
        </p:spPr>
        <p:txBody>
          <a:bodyPr wrap="none" fromWordArt="1">
            <a:prstTxWarp prst="textPlain">
              <a:avLst>
                <a:gd name="adj" fmla="val 50304"/>
              </a:avLst>
            </a:prstTxWarp>
          </a:bodyPr>
          <a:lstStyle/>
          <a:p>
            <a:pPr algn="ctr">
              <a:defRPr/>
            </a:pPr>
            <a:r>
              <a:rPr lang="ru-RU" sz="2400" b="1" kern="10" dirty="0" smtClean="0">
                <a:ln w="12700">
                  <a:noFill/>
                  <a:round/>
                  <a:headEnd/>
                  <a:tailEnd/>
                </a:ln>
                <a:solidFill>
                  <a:srgbClr val="002060"/>
                </a:solidFill>
                <a:effectLst>
                  <a:innerShdw blurRad="63500" dist="50800" dir="2700000">
                    <a:prstClr val="black">
                      <a:alpha val="50000"/>
                    </a:prstClr>
                  </a:innerShdw>
                </a:effectLst>
                <a:latin typeface="Arial" pitchFamily="34" charset="0"/>
                <a:cs typeface="Arial" pitchFamily="34" charset="0"/>
              </a:rPr>
              <a:t>«Детство с музыкой»</a:t>
            </a:r>
          </a:p>
          <a:p>
            <a:pPr algn="ctr">
              <a:defRPr/>
            </a:pPr>
            <a:r>
              <a:rPr lang="ru-RU" sz="2400" b="1" kern="10" dirty="0" smtClean="0">
                <a:ln w="12700">
                  <a:noFill/>
                  <a:round/>
                  <a:headEnd/>
                  <a:tailEnd/>
                </a:ln>
                <a:solidFill>
                  <a:srgbClr val="002060"/>
                </a:solidFill>
                <a:effectLst>
                  <a:innerShdw blurRad="63500" dist="50800" dir="2700000">
                    <a:prstClr val="black">
                      <a:alpha val="50000"/>
                    </a:prstClr>
                  </a:innerShdw>
                </a:effectLst>
                <a:latin typeface="Arial" pitchFamily="34" charset="0"/>
                <a:cs typeface="Arial" pitchFamily="34" charset="0"/>
              </a:rPr>
              <a:t>Приобщение детей к основам игры </a:t>
            </a:r>
          </a:p>
          <a:p>
            <a:pPr algn="ctr">
              <a:defRPr/>
            </a:pPr>
            <a:r>
              <a:rPr lang="ru-RU" sz="2400" b="1" kern="10" dirty="0" smtClean="0">
                <a:ln w="12700">
                  <a:noFill/>
                  <a:round/>
                  <a:headEnd/>
                  <a:tailEnd/>
                </a:ln>
                <a:solidFill>
                  <a:srgbClr val="002060"/>
                </a:solidFill>
                <a:effectLst>
                  <a:innerShdw blurRad="63500" dist="50800" dir="2700000">
                    <a:prstClr val="black">
                      <a:alpha val="50000"/>
                    </a:prstClr>
                  </a:innerShdw>
                </a:effectLst>
                <a:latin typeface="Arial" pitchFamily="34" charset="0"/>
                <a:cs typeface="Arial" pitchFamily="34" charset="0"/>
              </a:rPr>
              <a:t>на детских музыкальных инструментах </a:t>
            </a:r>
          </a:p>
        </p:txBody>
      </p:sp>
      <p:sp>
        <p:nvSpPr>
          <p:cNvPr id="2058" name="WordArt 13"/>
          <p:cNvSpPr>
            <a:spLocks noChangeArrowheads="1" noChangeShapeType="1" noTextEdit="1"/>
          </p:cNvSpPr>
          <p:nvPr/>
        </p:nvSpPr>
        <p:spPr bwMode="auto">
          <a:xfrm>
            <a:off x="1285852" y="357166"/>
            <a:ext cx="6643734" cy="1302984"/>
          </a:xfrm>
          <a:prstGeom prst="rect">
            <a:avLst/>
          </a:prstGeom>
        </p:spPr>
        <p:txBody>
          <a:bodyPr wrap="none" fromWordArt="1">
            <a:prstTxWarp prst="textPlain">
              <a:avLst>
                <a:gd name="adj" fmla="val 50000"/>
              </a:avLst>
            </a:prstTxWarp>
          </a:bodyPr>
          <a:lstStyle/>
          <a:p>
            <a:pPr algn="ctr"/>
            <a:r>
              <a:rPr lang="ru-RU" sz="3600" b="1" kern="10" dirty="0" smtClean="0">
                <a:ln w="9525">
                  <a:noFill/>
                  <a:round/>
                  <a:headEnd/>
                  <a:tailEnd/>
                </a:ln>
                <a:solidFill>
                  <a:srgbClr val="002060"/>
                </a:solidFill>
                <a:latin typeface="Arial"/>
                <a:cs typeface="Arial"/>
              </a:rPr>
              <a:t>Муниципальное бюджетное дошкольное</a:t>
            </a:r>
          </a:p>
          <a:p>
            <a:pPr algn="ctr"/>
            <a:r>
              <a:rPr lang="ru-RU" sz="3600" b="1" kern="10" dirty="0" smtClean="0">
                <a:ln w="9525">
                  <a:noFill/>
                  <a:round/>
                  <a:headEnd/>
                  <a:tailEnd/>
                </a:ln>
                <a:solidFill>
                  <a:srgbClr val="002060"/>
                </a:solidFill>
                <a:latin typeface="Arial"/>
                <a:cs typeface="Arial"/>
              </a:rPr>
              <a:t> образовательное учреждение  Анжеро-Судженского городского округа</a:t>
            </a:r>
          </a:p>
          <a:p>
            <a:pPr algn="ctr"/>
            <a:r>
              <a:rPr lang="ru-RU" sz="3600" b="1" kern="10" dirty="0" smtClean="0">
                <a:ln w="9525">
                  <a:noFill/>
                  <a:round/>
                  <a:headEnd/>
                  <a:tailEnd/>
                </a:ln>
                <a:solidFill>
                  <a:srgbClr val="002060"/>
                </a:solidFill>
                <a:latin typeface="Arial"/>
                <a:cs typeface="Arial"/>
              </a:rPr>
              <a:t>«Центр развития ребенка – детский сад № 8»</a:t>
            </a:r>
          </a:p>
          <a:p>
            <a:pPr algn="ctr"/>
            <a:endParaRPr lang="ru-RU" sz="3600" b="1" kern="10" dirty="0">
              <a:ln w="9525">
                <a:noFill/>
                <a:round/>
                <a:headEnd/>
                <a:tailEnd/>
              </a:ln>
              <a:solidFill>
                <a:schemeClr val="tx2">
                  <a:lumMod val="75000"/>
                </a:schemeClr>
              </a:solidFill>
              <a:latin typeface="Arial"/>
              <a:cs typeface="Arial"/>
            </a:endParaRPr>
          </a:p>
        </p:txBody>
      </p:sp>
      <p:sp>
        <p:nvSpPr>
          <p:cNvPr id="14" name="Прямоугольник 13"/>
          <p:cNvSpPr/>
          <p:nvPr/>
        </p:nvSpPr>
        <p:spPr>
          <a:xfrm>
            <a:off x="2571736" y="4500570"/>
            <a:ext cx="3507049" cy="923330"/>
          </a:xfrm>
          <a:prstGeom prst="rect">
            <a:avLst/>
          </a:prstGeom>
        </p:spPr>
        <p:txBody>
          <a:bodyPr wrap="none">
            <a:spAutoFit/>
          </a:bodyPr>
          <a:lstStyle/>
          <a:p>
            <a:pPr algn="ctr"/>
            <a:r>
              <a:rPr lang="ru-RU" b="1" kern="10" dirty="0" smtClean="0">
                <a:ln w="9525">
                  <a:noFill/>
                  <a:round/>
                  <a:headEnd/>
                  <a:tailEnd/>
                </a:ln>
                <a:solidFill>
                  <a:srgbClr val="002060"/>
                </a:solidFill>
                <a:latin typeface="Arial"/>
                <a:cs typeface="Arial"/>
              </a:rPr>
              <a:t>Скоробогатова </a:t>
            </a:r>
          </a:p>
          <a:p>
            <a:pPr algn="ctr"/>
            <a:r>
              <a:rPr lang="ru-RU" b="1" kern="10" dirty="0" smtClean="0">
                <a:ln w="9525">
                  <a:noFill/>
                  <a:round/>
                  <a:headEnd/>
                  <a:tailEnd/>
                </a:ln>
                <a:solidFill>
                  <a:srgbClr val="002060"/>
                </a:solidFill>
                <a:latin typeface="Arial"/>
                <a:cs typeface="Arial"/>
              </a:rPr>
              <a:t>Елена Александровна</a:t>
            </a:r>
          </a:p>
          <a:p>
            <a:pPr algn="ctr"/>
            <a:r>
              <a:rPr lang="ru-RU" b="1" kern="10" dirty="0" smtClean="0">
                <a:ln w="9525">
                  <a:noFill/>
                  <a:round/>
                  <a:headEnd/>
                  <a:tailEnd/>
                </a:ln>
                <a:solidFill>
                  <a:srgbClr val="002060"/>
                </a:solidFill>
                <a:latin typeface="Arial"/>
                <a:cs typeface="Arial"/>
              </a:rPr>
              <a:t>Музыкальный руководитель</a:t>
            </a:r>
            <a:endParaRPr lang="ru-RU" b="1" dirty="0">
              <a:solidFill>
                <a:srgbClr val="002060"/>
              </a:solidFill>
            </a:endParaRPr>
          </a:p>
        </p:txBody>
      </p:sp>
      <p:pic>
        <p:nvPicPr>
          <p:cNvPr id="20481" name="Picture 1" descr="C:\Users\asdasdsdf\Desktop\презентация Е.А\5.JPG"/>
          <p:cNvPicPr>
            <a:picLocks noChangeAspect="1" noChangeArrowheads="1"/>
          </p:cNvPicPr>
          <p:nvPr/>
        </p:nvPicPr>
        <p:blipFill>
          <a:blip r:embed="rId4" cstate="print"/>
          <a:srcRect b="9333"/>
          <a:stretch>
            <a:fillRect/>
          </a:stretch>
        </p:blipFill>
        <p:spPr bwMode="auto">
          <a:xfrm>
            <a:off x="6072198" y="3796673"/>
            <a:ext cx="2363726" cy="306132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575048" y="928670"/>
            <a:ext cx="8568952" cy="4786346"/>
          </a:xfrm>
        </p:spPr>
        <p:txBody>
          <a:bodyPr>
            <a:noAutofit/>
          </a:bodyPr>
          <a:lstStyle/>
          <a:p>
            <a:r>
              <a:rPr lang="ru-RU" sz="3200" b="1" dirty="0" smtClean="0">
                <a:solidFill>
                  <a:srgbClr val="002060"/>
                </a:solidFill>
                <a:latin typeface="Monotype Corsiva" pitchFamily="66" charset="0"/>
              </a:rPr>
              <a:t>                   «Подобно тому, как фундамент связывает дом с землей, с почвой, на которой он держится, песня, танец и марш связывают всё богатейшее, многообразно развитое здание музыки с огромной массой людей – народной почвой».</a:t>
            </a:r>
            <a:br>
              <a:rPr lang="ru-RU" sz="3200" b="1" dirty="0" smtClean="0">
                <a:solidFill>
                  <a:srgbClr val="002060"/>
                </a:solidFill>
                <a:latin typeface="Monotype Corsiva" pitchFamily="66" charset="0"/>
              </a:rPr>
            </a:br>
            <a:r>
              <a:rPr lang="ru-RU" sz="3200" b="1" dirty="0" smtClean="0">
                <a:solidFill>
                  <a:srgbClr val="002060"/>
                </a:solidFill>
                <a:latin typeface="Monotype Corsiva" pitchFamily="66" charset="0"/>
              </a:rPr>
              <a:t/>
            </a:r>
            <a:br>
              <a:rPr lang="ru-RU" sz="3200" b="1" dirty="0" smtClean="0">
                <a:solidFill>
                  <a:srgbClr val="002060"/>
                </a:solidFill>
                <a:latin typeface="Monotype Corsiva" pitchFamily="66" charset="0"/>
              </a:rPr>
            </a:br>
            <a:r>
              <a:rPr lang="ru-RU" sz="3200" b="1" dirty="0" smtClean="0">
                <a:solidFill>
                  <a:srgbClr val="002060"/>
                </a:solidFill>
                <a:latin typeface="Monotype Corsiva" pitchFamily="66" charset="0"/>
              </a:rPr>
              <a:t>                                                  </a:t>
            </a:r>
            <a:r>
              <a:rPr lang="ru-RU" sz="3200" b="1" dirty="0" err="1" smtClean="0">
                <a:solidFill>
                  <a:srgbClr val="002060"/>
                </a:solidFill>
                <a:latin typeface="Monotype Corsiva" pitchFamily="66" charset="0"/>
              </a:rPr>
              <a:t>Д.Б.Кабалевский</a:t>
            </a:r>
            <a:endParaRPr lang="ru-RU" sz="3200" b="1" dirty="0">
              <a:solidFill>
                <a:srgbClr val="002060"/>
              </a:solidFill>
              <a:latin typeface="Monotype Corsiva" pitchFamily="66" charset="0"/>
            </a:endParaRPr>
          </a:p>
        </p:txBody>
      </p:sp>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1500166" y="0"/>
            <a:ext cx="7000956" cy="5715040"/>
          </a:xfrm>
        </p:spPr>
        <p:txBody>
          <a:bodyPr>
            <a:noAutofit/>
          </a:bodyPr>
          <a:lstStyle/>
          <a:p>
            <a:pPr algn="l"/>
            <a:r>
              <a:rPr lang="ru-RU" sz="2000" b="1" dirty="0" smtClean="0">
                <a:solidFill>
                  <a:srgbClr val="002060"/>
                </a:solidFill>
                <a:latin typeface="Monotype Corsiva" pitchFamily="66" charset="0"/>
              </a:rPr>
              <a:t>                   </a:t>
            </a:r>
            <a:r>
              <a:rPr lang="ru-RU" sz="4000" b="1" dirty="0" smtClean="0">
                <a:solidFill>
                  <a:srgbClr val="002060"/>
                </a:solidFill>
                <a:latin typeface="Monotype Corsiva" pitchFamily="66" charset="0"/>
              </a:rPr>
              <a:t>Методы и приемы</a:t>
            </a:r>
            <a:br>
              <a:rPr lang="ru-RU" sz="4000" b="1" dirty="0" smtClean="0">
                <a:solidFill>
                  <a:srgbClr val="002060"/>
                </a:solidFill>
                <a:latin typeface="Monotype Corsiva" pitchFamily="66" charset="0"/>
              </a:rPr>
            </a:br>
            <a:r>
              <a:rPr lang="ru-RU" sz="2200" b="1" dirty="0" smtClean="0">
                <a:solidFill>
                  <a:srgbClr val="002060"/>
                </a:solidFill>
                <a:latin typeface="Monotype Corsiva" pitchFamily="66" charset="0"/>
              </a:rPr>
              <a:t>♦ Наглядные (наблюдение музыкально-исполнительской деятельности       музыкантов – профессионалов и детей – учащихся музыкальных школ, показ педагога, рассматривание музыкальных инструментов, иллюстраций, видео и фото слайдов);</a:t>
            </a:r>
            <a:br>
              <a:rPr lang="ru-RU" sz="2200" b="1" dirty="0" smtClean="0">
                <a:solidFill>
                  <a:srgbClr val="002060"/>
                </a:solidFill>
                <a:latin typeface="Monotype Corsiva" pitchFamily="66" charset="0"/>
              </a:rPr>
            </a:br>
            <a:r>
              <a:rPr lang="ru-RU" sz="2200" b="1" dirty="0" smtClean="0">
                <a:solidFill>
                  <a:srgbClr val="002060"/>
                </a:solidFill>
                <a:latin typeface="Monotype Corsiva" pitchFamily="66" charset="0"/>
              </a:rPr>
              <a:t> ♦ Словесные  (чтение  произведений устного народного творчества и художественной  литературы,  рассказ педагога, объяснение, описание, убеждение, поощрение);</a:t>
            </a:r>
            <a:br>
              <a:rPr lang="ru-RU" sz="2200" b="1" dirty="0" smtClean="0">
                <a:solidFill>
                  <a:srgbClr val="002060"/>
                </a:solidFill>
                <a:latin typeface="Monotype Corsiva" pitchFamily="66" charset="0"/>
              </a:rPr>
            </a:br>
            <a:r>
              <a:rPr lang="ru-RU" sz="2200" b="1" dirty="0" smtClean="0">
                <a:solidFill>
                  <a:srgbClr val="002060"/>
                </a:solidFill>
                <a:latin typeface="Monotype Corsiva" pitchFamily="66" charset="0"/>
              </a:rPr>
              <a:t> ♦ Практические (совместная деятельность педагога с ребенком по </a:t>
            </a:r>
            <a:r>
              <a:rPr lang="ru-RU" sz="2200" b="1" dirty="0" err="1" smtClean="0">
                <a:solidFill>
                  <a:srgbClr val="002060"/>
                </a:solidFill>
                <a:latin typeface="Monotype Corsiva" pitchFamily="66" charset="0"/>
              </a:rPr>
              <a:t>звукоизвлечению</a:t>
            </a:r>
            <a:r>
              <a:rPr lang="ru-RU" sz="2200" b="1" dirty="0" smtClean="0">
                <a:solidFill>
                  <a:srgbClr val="002060"/>
                </a:solidFill>
                <a:latin typeface="Monotype Corsiva" pitchFamily="66" charset="0"/>
              </a:rPr>
              <a:t>, самостоятельная деятельность детей по овладению техникой игры на музыкальных инструментах, разучиванию музыкальных отрывков, их повторение, самостоятельное исполнение индивидуально в ансамбле и в оркестре).</a:t>
            </a:r>
            <a:r>
              <a:rPr lang="ru-RU" sz="2000" dirty="0" smtClean="0"/>
              <a:t>	</a:t>
            </a:r>
            <a:endParaRPr lang="ru-RU" sz="2000" b="1" dirty="0">
              <a:solidFill>
                <a:srgbClr val="002060"/>
              </a:solidFill>
              <a:latin typeface="Monotype Corsiva" pitchFamily="66" charset="0"/>
            </a:endParaRPr>
          </a:p>
        </p:txBody>
      </p:sp>
      <p:pic>
        <p:nvPicPr>
          <p:cNvPr id="10241" name="Picture 1" descr="C:\Users\asdasdsdf\Desktop\презентация Е.А\DSCN4010.JPG"/>
          <p:cNvPicPr>
            <a:picLocks noChangeAspect="1" noChangeArrowheads="1"/>
          </p:cNvPicPr>
          <p:nvPr/>
        </p:nvPicPr>
        <p:blipFill>
          <a:blip r:embed="rId3" cstate="print"/>
          <a:srcRect/>
          <a:stretch>
            <a:fillRect/>
          </a:stretch>
        </p:blipFill>
        <p:spPr bwMode="auto">
          <a:xfrm>
            <a:off x="2714612" y="5143512"/>
            <a:ext cx="2897989" cy="1714488"/>
          </a:xfrm>
          <a:prstGeom prst="rect">
            <a:avLst/>
          </a:prstGeom>
          <a:ln>
            <a:noFill/>
          </a:ln>
          <a:effectLst>
            <a:softEdge rad="112500"/>
          </a:effectLst>
        </p:spPr>
      </p:pic>
      <p:pic>
        <p:nvPicPr>
          <p:cNvPr id="10242" name="Picture 2" descr="C:\Users\asdasdsdf\Desktop\презентация Е.А\DSCN4046.JPG"/>
          <p:cNvPicPr>
            <a:picLocks noChangeAspect="1" noChangeArrowheads="1"/>
          </p:cNvPicPr>
          <p:nvPr/>
        </p:nvPicPr>
        <p:blipFill>
          <a:blip r:embed="rId4" cstate="print"/>
          <a:srcRect/>
          <a:stretch>
            <a:fillRect/>
          </a:stretch>
        </p:blipFill>
        <p:spPr bwMode="auto">
          <a:xfrm>
            <a:off x="6072199" y="5108982"/>
            <a:ext cx="2358148" cy="1749019"/>
          </a:xfrm>
          <a:prstGeom prst="rect">
            <a:avLst/>
          </a:prstGeom>
          <a:ln>
            <a:noFill/>
          </a:ln>
          <a:effectLst>
            <a:softEdge rad="112500"/>
          </a:effectLst>
        </p:spPr>
      </p:pic>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sdasdsdf\Desktop\aCAVEpH.jpg"/>
          <p:cNvPicPr>
            <a:picLocks noChangeAspect="1" noChangeArrowheads="1"/>
          </p:cNvPicPr>
          <p:nvPr/>
        </p:nvPicPr>
        <p:blipFill>
          <a:blip r:embed="rId3" cstate="print"/>
          <a:srcRect/>
          <a:stretch>
            <a:fillRect/>
          </a:stretch>
        </p:blipFill>
        <p:spPr bwMode="auto">
          <a:xfrm>
            <a:off x="0" y="0"/>
            <a:ext cx="9144000" cy="6915456"/>
          </a:xfrm>
          <a:prstGeom prst="rect">
            <a:avLst/>
          </a:prstGeom>
          <a:noFill/>
        </p:spPr>
      </p:pic>
      <p:sp>
        <p:nvSpPr>
          <p:cNvPr id="3073" name="Rectangle 1"/>
          <p:cNvSpPr>
            <a:spLocks noChangeArrowheads="1"/>
          </p:cNvSpPr>
          <p:nvPr/>
        </p:nvSpPr>
        <p:spPr bwMode="auto">
          <a:xfrm>
            <a:off x="1857356" y="434111"/>
            <a:ext cx="771530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l"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Работа с педагогами</a:t>
            </a:r>
            <a:endParaRPr kumimoji="0" lang="ru-RU" sz="28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Беседы - консультации по использованию народных музыкальных инструментов в самостоятельно-игровой деятельности</a:t>
            </a:r>
            <a:r>
              <a:rPr kumimoji="0" lang="ru-RU" sz="2000" b="1" i="0" u="none" strike="noStrike" cap="none" normalizeH="0" dirty="0" smtClean="0">
                <a:ln>
                  <a:noFill/>
                </a:ln>
                <a:solidFill>
                  <a:srgbClr val="002060"/>
                </a:solidFill>
                <a:effectLst/>
                <a:latin typeface="Monotype Corsiva" pitchFamily="66" charset="0"/>
                <a:ea typeface="Calibri" pitchFamily="34" charset="0"/>
                <a:cs typeface="Times New Roman" pitchFamily="18" charset="0"/>
              </a:rPr>
              <a:t> детей</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Изготовление самодельных музыкальных инструментов</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Создание сводного оркестра</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8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a:t>
            </a:r>
            <a:r>
              <a:rPr lang="ru-RU" sz="2800" b="1" dirty="0" smtClean="0">
                <a:solidFill>
                  <a:srgbClr val="002060"/>
                </a:solidFill>
                <a:latin typeface="Monotype Corsiva" pitchFamily="66"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ru-RU" sz="2800" b="1" dirty="0" smtClean="0">
                <a:solidFill>
                  <a:srgbClr val="002060"/>
                </a:solidFill>
                <a:latin typeface="Monotype Corsiva" pitchFamily="66"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ru-RU" sz="28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Работа с родителями</a:t>
            </a:r>
            <a:endParaRPr kumimoji="0" lang="ru-RU" sz="28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Индивидуальные консультации </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Папки раскладушки</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Информационные стенды</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Гостевые встречи с родителями-музыкантами</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Мастер - классы от профессионалов</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Создание сводного ансамбля или оркестра родителей и детей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Участие родителей в организации: выездных экскурсий; посещении концертов; гастролей детского оркестра</a:t>
            </a:r>
            <a:r>
              <a:rPr kumimoji="0" lang="ru-RU" sz="2000" b="1" i="0" u="none" strike="noStrike" cap="none" normalizeH="0" baseline="0" dirty="0" smtClean="0">
                <a:ln>
                  <a:noFill/>
                </a:ln>
                <a:solidFill>
                  <a:srgbClr val="002060"/>
                </a:solidFill>
                <a:effectLst/>
                <a:latin typeface="Monotype Corsiva" pitchFamily="66" charset="0"/>
                <a:cs typeface="Arial" pitchFamily="34" charset="0"/>
              </a:rPr>
              <a:t> </a:t>
            </a:r>
          </a:p>
        </p:txBody>
      </p:sp>
      <p:pic>
        <p:nvPicPr>
          <p:cNvPr id="5" name="Picture 1" descr="C:\Users\asdasdsdf\Desktop\презентация Е.А\DSC01431.JPG"/>
          <p:cNvPicPr>
            <a:picLocks noChangeAspect="1" noChangeArrowheads="1"/>
          </p:cNvPicPr>
          <p:nvPr/>
        </p:nvPicPr>
        <p:blipFill>
          <a:blip r:embed="rId4" cstate="print"/>
          <a:srcRect/>
          <a:stretch>
            <a:fillRect/>
          </a:stretch>
        </p:blipFill>
        <p:spPr bwMode="auto">
          <a:xfrm>
            <a:off x="5429256" y="2143116"/>
            <a:ext cx="3523259" cy="2143140"/>
          </a:xfrm>
          <a:prstGeom prst="rect">
            <a:avLst/>
          </a:prstGeom>
          <a:ln>
            <a:noFill/>
          </a:ln>
          <a:effectLst>
            <a:softEdge rad="112500"/>
          </a:effectLst>
        </p:spPr>
      </p:pic>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34817" name="Rectangle 1"/>
          <p:cNvSpPr>
            <a:spLocks noChangeArrowheads="1"/>
          </p:cNvSpPr>
          <p:nvPr/>
        </p:nvSpPr>
        <p:spPr bwMode="auto">
          <a:xfrm>
            <a:off x="1500166" y="568233"/>
            <a:ext cx="7286644"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Критерии качества образовательной деятельности</a:t>
            </a:r>
            <a:endParaRPr kumimoji="0" lang="ru-RU" sz="2400"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Устойчивость  интереса к музыкально-исполнительской деятельности</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Уровень овладения элементарными приемами техники игры на избранных детских музыкальных  инструментах </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Способность играть индивидуально, ансамблем однородных инструментов и в составе оркестра с различными музыкальными инструментами </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Выразительное осознанное исполнение ритмического рисунка  простых мелодий различного характера </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Активность  создания музыкальных импровизаций с помощью шумовых и музыкальных инструментов на заданные  и свободные темы </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Ответственное отношение к общему делу, его выражение в правильном исполнении своей партии в ансамбле (оркестре). </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Активность участие в презентациях музыкальных продуктов, сценическая культура</a:t>
            </a:r>
            <a:endParaRPr kumimoji="0" lang="ru-RU" b="1"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4818" name="Picture 2" descr="C:\Users\asdasdsdf\Desktop\презентация Е.А\DSCN4033.JPG"/>
          <p:cNvPicPr>
            <a:picLocks noChangeAspect="1" noChangeArrowheads="1"/>
          </p:cNvPicPr>
          <p:nvPr/>
        </p:nvPicPr>
        <p:blipFill>
          <a:blip r:embed="rId3" cstate="print"/>
          <a:srcRect/>
          <a:stretch>
            <a:fillRect/>
          </a:stretch>
        </p:blipFill>
        <p:spPr bwMode="auto">
          <a:xfrm rot="500277">
            <a:off x="5102874" y="4588544"/>
            <a:ext cx="3365278" cy="2084868"/>
          </a:xfrm>
          <a:prstGeom prst="rect">
            <a:avLst/>
          </a:prstGeom>
          <a:ln>
            <a:noFill/>
          </a:ln>
          <a:effectLst>
            <a:softEdge rad="112500"/>
          </a:effectLst>
        </p:spPr>
      </p:pic>
      <p:pic>
        <p:nvPicPr>
          <p:cNvPr id="34819" name="Picture 3" descr="C:\Users\asdasdsdf\Desktop\презентация Е.А\DSCN8096.JPG"/>
          <p:cNvPicPr>
            <a:picLocks noChangeAspect="1" noChangeArrowheads="1"/>
          </p:cNvPicPr>
          <p:nvPr/>
        </p:nvPicPr>
        <p:blipFill>
          <a:blip r:embed="rId4" cstate="print"/>
          <a:srcRect l="11072" t="9840" r="13887" b="8156"/>
          <a:stretch>
            <a:fillRect/>
          </a:stretch>
        </p:blipFill>
        <p:spPr bwMode="auto">
          <a:xfrm rot="21103215">
            <a:off x="2209214" y="4460659"/>
            <a:ext cx="2779307" cy="2278120"/>
          </a:xfrm>
          <a:prstGeom prst="rect">
            <a:avLst/>
          </a:prstGeom>
          <a:ln>
            <a:noFill/>
          </a:ln>
          <a:effectLst>
            <a:softEdge rad="112500"/>
          </a:effectLst>
        </p:spPr>
      </p:pic>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3" name="Содержимое 2"/>
          <p:cNvSpPr>
            <a:spLocks noGrp="1"/>
          </p:cNvSpPr>
          <p:nvPr>
            <p:ph idx="1"/>
          </p:nvPr>
        </p:nvSpPr>
        <p:spPr>
          <a:xfrm>
            <a:off x="642910" y="1357298"/>
            <a:ext cx="8229600" cy="4525963"/>
          </a:xfrm>
        </p:spPr>
        <p:txBody>
          <a:bodyPr>
            <a:normAutofit/>
          </a:bodyPr>
          <a:lstStyle/>
          <a:p>
            <a:pPr>
              <a:buNone/>
            </a:pPr>
            <a:r>
              <a:rPr lang="ru-RU" sz="4000" b="1" i="1" dirty="0" smtClean="0">
                <a:solidFill>
                  <a:srgbClr val="002060"/>
                </a:solidFill>
                <a:latin typeface="Monotype Corsiva" pitchFamily="66" charset="0"/>
              </a:rPr>
              <a:t>«</a:t>
            </a:r>
            <a:r>
              <a:rPr lang="ru-RU" sz="4000" b="1" i="1" dirty="0" smtClean="0">
                <a:solidFill>
                  <a:schemeClr val="tx2">
                    <a:lumMod val="50000"/>
                  </a:schemeClr>
                </a:solidFill>
                <a:latin typeface="Monotype Corsiva" pitchFamily="66" charset="0"/>
              </a:rPr>
              <a:t>Музыкальная  культура  является  тем чистым    источником,   из   которого подрастающее  поколение,  взяв лучшее из прошлого, сделает  лучшим будущее»</a:t>
            </a:r>
            <a:endParaRPr lang="ru-RU" sz="4000" b="1" dirty="0" smtClean="0">
              <a:solidFill>
                <a:schemeClr val="tx2">
                  <a:lumMod val="50000"/>
                </a:schemeClr>
              </a:solidFill>
              <a:latin typeface="Monotype Corsiva" pitchFamily="66" charset="0"/>
            </a:endParaRPr>
          </a:p>
          <a:p>
            <a:pPr algn="r">
              <a:buNone/>
            </a:pPr>
            <a:r>
              <a:rPr lang="ru-RU" sz="4000" b="1" i="1" dirty="0" smtClean="0">
                <a:solidFill>
                  <a:schemeClr val="tx2">
                    <a:lumMod val="50000"/>
                  </a:schemeClr>
                </a:solidFill>
                <a:latin typeface="Monotype Corsiva" pitchFamily="66" charset="0"/>
              </a:rPr>
              <a:t>Г.Рождественский</a:t>
            </a:r>
            <a:endParaRPr lang="ru-RU" sz="4000" b="1" dirty="0">
              <a:solidFill>
                <a:schemeClr val="tx2">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3" name="Содержимое 2"/>
          <p:cNvSpPr>
            <a:spLocks noGrp="1"/>
          </p:cNvSpPr>
          <p:nvPr>
            <p:ph idx="1"/>
          </p:nvPr>
        </p:nvSpPr>
        <p:spPr>
          <a:xfrm>
            <a:off x="642910" y="1357298"/>
            <a:ext cx="8229600" cy="4525963"/>
          </a:xfrm>
        </p:spPr>
        <p:txBody>
          <a:bodyPr>
            <a:normAutofit/>
          </a:bodyPr>
          <a:lstStyle/>
          <a:p>
            <a:pPr>
              <a:buNone/>
            </a:pPr>
            <a:r>
              <a:rPr lang="ru-RU" sz="4000" b="1" i="1" dirty="0" smtClean="0">
                <a:solidFill>
                  <a:srgbClr val="002060"/>
                </a:solidFill>
                <a:latin typeface="Monotype Corsiva" pitchFamily="66" charset="0"/>
              </a:rPr>
              <a:t>«</a:t>
            </a:r>
            <a:r>
              <a:rPr lang="ru-RU" sz="4000" b="1" i="1" dirty="0" smtClean="0">
                <a:solidFill>
                  <a:schemeClr val="tx2">
                    <a:lumMod val="50000"/>
                  </a:schemeClr>
                </a:solidFill>
                <a:latin typeface="Monotype Corsiva" pitchFamily="66" charset="0"/>
              </a:rPr>
              <a:t>Музыкальная  культура  является  тем чистым    источником,   из   которого подрастающее  поколение,  взяв лучшее из прошлого, сделает  лучшим будущее»</a:t>
            </a:r>
            <a:endParaRPr lang="ru-RU" sz="4000" b="1" dirty="0" smtClean="0">
              <a:solidFill>
                <a:schemeClr val="tx2">
                  <a:lumMod val="50000"/>
                </a:schemeClr>
              </a:solidFill>
              <a:latin typeface="Monotype Corsiva" pitchFamily="66" charset="0"/>
            </a:endParaRPr>
          </a:p>
          <a:p>
            <a:pPr algn="r">
              <a:buNone/>
            </a:pPr>
            <a:r>
              <a:rPr lang="ru-RU" sz="4000" b="1" i="1" dirty="0" smtClean="0">
                <a:solidFill>
                  <a:schemeClr val="tx2">
                    <a:lumMod val="50000"/>
                  </a:schemeClr>
                </a:solidFill>
                <a:latin typeface="Monotype Corsiva" pitchFamily="66" charset="0"/>
              </a:rPr>
              <a:t>Г.Рождественский</a:t>
            </a:r>
            <a:endParaRPr lang="ru-RU" sz="4000" b="1" dirty="0">
              <a:solidFill>
                <a:schemeClr val="tx2">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3" name="Содержимое 2"/>
          <p:cNvSpPr>
            <a:spLocks noGrp="1"/>
          </p:cNvSpPr>
          <p:nvPr>
            <p:ph idx="1"/>
          </p:nvPr>
        </p:nvSpPr>
        <p:spPr>
          <a:xfrm>
            <a:off x="785786" y="500042"/>
            <a:ext cx="8712968" cy="5832648"/>
          </a:xfrm>
        </p:spPr>
        <p:txBody>
          <a:bodyPr>
            <a:normAutofit/>
          </a:bodyPr>
          <a:lstStyle/>
          <a:p>
            <a:pPr algn="ctr">
              <a:buNone/>
            </a:pPr>
            <a:r>
              <a:rPr lang="ru-RU" b="1" dirty="0" smtClean="0">
                <a:solidFill>
                  <a:srgbClr val="002060"/>
                </a:solidFill>
                <a:latin typeface="Monotype Corsiva" pitchFamily="66" charset="0"/>
              </a:rPr>
              <a:t>     «Художественно-эстетическое развитие дошкольников предполагает:</a:t>
            </a:r>
          </a:p>
          <a:p>
            <a:pPr>
              <a:buNone/>
            </a:pPr>
            <a:endParaRPr lang="ru-RU" sz="2800" b="1" dirty="0" smtClean="0">
              <a:solidFill>
                <a:srgbClr val="002060"/>
              </a:solidFill>
              <a:latin typeface="Monotype Corsiva" pitchFamily="66" charset="0"/>
            </a:endParaRPr>
          </a:p>
          <a:p>
            <a:pPr>
              <a:buFont typeface="Wingdings" pitchFamily="2" charset="2"/>
              <a:buChar char="v"/>
            </a:pPr>
            <a:r>
              <a:rPr lang="ru-RU" sz="2800" b="1" dirty="0" smtClean="0">
                <a:solidFill>
                  <a:srgbClr val="002060"/>
                </a:solidFill>
                <a:latin typeface="Monotype Corsiva" pitchFamily="66" charset="0"/>
              </a:rPr>
              <a:t>развитие предпосылок ценностно-смыслового  восприятия </a:t>
            </a:r>
          </a:p>
          <a:p>
            <a:pPr>
              <a:buNone/>
            </a:pPr>
            <a:r>
              <a:rPr lang="ru-RU" sz="2800" b="1" dirty="0" smtClean="0">
                <a:solidFill>
                  <a:srgbClr val="002060"/>
                </a:solidFill>
                <a:latin typeface="Monotype Corsiva" pitchFamily="66" charset="0"/>
              </a:rPr>
              <a:t>     и понимания произведений музыкального искусства;</a:t>
            </a:r>
          </a:p>
          <a:p>
            <a:pPr>
              <a:buFont typeface="Wingdings" pitchFamily="2" charset="2"/>
              <a:buChar char="v"/>
            </a:pPr>
            <a:r>
              <a:rPr lang="ru-RU" sz="2800" b="1" dirty="0" smtClean="0">
                <a:solidFill>
                  <a:srgbClr val="002060"/>
                </a:solidFill>
                <a:latin typeface="Monotype Corsiva" pitchFamily="66" charset="0"/>
              </a:rPr>
              <a:t>- становление у детей эстетического отношения к окружающему миру;</a:t>
            </a:r>
          </a:p>
          <a:p>
            <a:pPr>
              <a:buFont typeface="Wingdings" pitchFamily="2" charset="2"/>
              <a:buChar char="v"/>
            </a:pPr>
            <a:r>
              <a:rPr lang="ru-RU" sz="2800" b="1" dirty="0" smtClean="0">
                <a:solidFill>
                  <a:srgbClr val="002060"/>
                </a:solidFill>
                <a:latin typeface="Monotype Corsiva" pitchFamily="66" charset="0"/>
              </a:rPr>
              <a:t>реализацию самостоятельной музыкальной творческой деятельности»</a:t>
            </a:r>
          </a:p>
          <a:p>
            <a:pPr>
              <a:buNone/>
            </a:pPr>
            <a:r>
              <a:rPr lang="ru-RU" sz="2800" b="1" dirty="0" smtClean="0">
                <a:solidFill>
                  <a:srgbClr val="002060"/>
                </a:solidFill>
                <a:latin typeface="Monotype Corsiva" pitchFamily="66" charset="0"/>
              </a:rPr>
              <a:t>                                                                       ФГОС ДО</a:t>
            </a:r>
            <a:endParaRPr lang="ru-RU" sz="2800" b="1" dirty="0">
              <a:solidFill>
                <a:srgbClr val="002060"/>
              </a:solidFill>
              <a:latin typeface="Monotype Corsiva" pitchFamily="66" charset="0"/>
            </a:endParaRPr>
          </a:p>
        </p:txBody>
      </p:sp>
    </p:spTree>
    <p:extLst>
      <p:ext uri="{BB962C8B-B14F-4D97-AF65-F5344CB8AC3E}">
        <p14:creationId xmlns="" xmlns:p14="http://schemas.microsoft.com/office/powerpoint/2010/main" val="400830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11265" name="Rectangle 1"/>
          <p:cNvSpPr>
            <a:spLocks noChangeArrowheads="1"/>
          </p:cNvSpPr>
          <p:nvPr/>
        </p:nvSpPr>
        <p:spPr bwMode="auto">
          <a:xfrm>
            <a:off x="1571604" y="1643050"/>
            <a:ext cx="728664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Цель: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Формирование у детей устойчивого интереса к искусству игры на музыкальных инструментах и создание условий самостоятельной музыкально-исполнительской деятельности </a:t>
            </a:r>
            <a:endParaRPr kumimoji="0" lang="ru-RU" sz="3600" b="1" i="0" u="none" strike="noStrike" cap="none" normalizeH="0" baseline="0" dirty="0" smtClean="0">
              <a:ln>
                <a:noFill/>
              </a:ln>
              <a:solidFill>
                <a:srgbClr val="002060"/>
              </a:solidFill>
              <a:effectLst/>
              <a:latin typeface="Monotype Corsiva" pitchFamily="66" charset="0"/>
              <a:cs typeface="Arial" pitchFamily="34" charset="0"/>
            </a:endParaRPr>
          </a:p>
        </p:txBody>
      </p:sp>
    </p:spTree>
    <p:extLst>
      <p:ext uri="{BB962C8B-B14F-4D97-AF65-F5344CB8AC3E}">
        <p14:creationId xmlns="" xmlns:p14="http://schemas.microsoft.com/office/powerpoint/2010/main" val="369302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1857356" y="714356"/>
            <a:ext cx="7715272" cy="4786346"/>
          </a:xfrm>
        </p:spPr>
        <p:txBody>
          <a:bodyPr>
            <a:noAutofit/>
          </a:bodyPr>
          <a:lstStyle/>
          <a:p>
            <a:pPr algn="l"/>
            <a:r>
              <a:rPr lang="ru-RU" sz="3600" b="1" dirty="0" smtClean="0">
                <a:solidFill>
                  <a:srgbClr val="002060"/>
                </a:solidFill>
                <a:latin typeface="Monotype Corsiva" pitchFamily="66" charset="0"/>
              </a:rPr>
              <a:t>                  Направления работы</a:t>
            </a:r>
            <a:br>
              <a:rPr lang="ru-RU" sz="36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Знакомство с музыкальными инструментами </a:t>
            </a: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(струнными, духовыми</a:t>
            </a:r>
            <a:r>
              <a:rPr lang="ru-RU" sz="2400" b="1" dirty="0" smtClean="0">
                <a:solidFill>
                  <a:srgbClr val="002060"/>
                </a:solidFill>
                <a:latin typeface="Monotype Corsiva" pitchFamily="66" charset="0"/>
              </a:rPr>
              <a:t>, ударными, клавишными)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Обучение детей игре на детских музыкальных </a:t>
            </a: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инструментах </a:t>
            </a:r>
            <a:r>
              <a:rPr lang="ru-RU" sz="2400" b="1" dirty="0" smtClean="0">
                <a:solidFill>
                  <a:srgbClr val="002060"/>
                </a:solidFill>
                <a:latin typeface="Monotype Corsiva" pitchFamily="66" charset="0"/>
              </a:rPr>
              <a:t> </a:t>
            </a:r>
            <a:r>
              <a:rPr lang="ru-RU" sz="2400" b="1" dirty="0" smtClean="0">
                <a:solidFill>
                  <a:srgbClr val="002060"/>
                </a:solidFill>
                <a:latin typeface="Monotype Corsiva" pitchFamily="66" charset="0"/>
              </a:rPr>
              <a:t>и </a:t>
            </a:r>
            <a:r>
              <a:rPr lang="ru-RU" sz="2400" b="1" dirty="0" smtClean="0">
                <a:solidFill>
                  <a:srgbClr val="002060"/>
                </a:solidFill>
                <a:latin typeface="Monotype Corsiva" pitchFamily="66" charset="0"/>
              </a:rPr>
              <a:t>музыкальных игрушках-самоделках</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Обучение исполнению простейших музыкальных </a:t>
            </a: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произведений </a:t>
            </a:r>
            <a:r>
              <a:rPr lang="ru-RU" sz="2400" b="1" dirty="0" smtClean="0">
                <a:solidFill>
                  <a:srgbClr val="002060"/>
                </a:solidFill>
                <a:latin typeface="Monotype Corsiva" pitchFamily="66" charset="0"/>
              </a:rPr>
              <a:t> </a:t>
            </a:r>
            <a:r>
              <a:rPr lang="ru-RU" sz="2400" b="1" dirty="0" smtClean="0">
                <a:solidFill>
                  <a:srgbClr val="002060"/>
                </a:solidFill>
                <a:latin typeface="Monotype Corsiva" pitchFamily="66" charset="0"/>
              </a:rPr>
              <a:t>в </a:t>
            </a:r>
            <a:r>
              <a:rPr lang="ru-RU" sz="2400" b="1" dirty="0" smtClean="0">
                <a:solidFill>
                  <a:srgbClr val="002060"/>
                </a:solidFill>
                <a:latin typeface="Monotype Corsiva" pitchFamily="66" charset="0"/>
              </a:rPr>
              <a:t>составе ансамбля и оркестра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 Презентация музыкальных продуктов в ходе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социально-культурных мероприятий</a:t>
            </a:r>
            <a:endParaRPr lang="ru-RU" sz="2400" b="1" dirty="0">
              <a:solidFill>
                <a:srgbClr val="002060"/>
              </a:solidFill>
              <a:latin typeface="Monotype Corsiva" pitchFamily="66" charset="0"/>
            </a:endParaRPr>
          </a:p>
        </p:txBody>
      </p:sp>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285720" y="0"/>
            <a:ext cx="8568952" cy="1143000"/>
          </a:xfrm>
        </p:spPr>
        <p:txBody>
          <a:bodyPr>
            <a:noAutofit/>
          </a:bodyPr>
          <a:lstStyle/>
          <a:p>
            <a:r>
              <a:rPr lang="ru-RU" sz="3600" b="1" kern="10" dirty="0" smtClean="0">
                <a:ln w="12700">
                  <a:noFill/>
                  <a:round/>
                  <a:headEnd/>
                  <a:tailEnd/>
                </a:ln>
                <a:solidFill>
                  <a:schemeClr val="tx2">
                    <a:lumMod val="75000"/>
                  </a:schemeClr>
                </a:solidFill>
                <a:effectLst>
                  <a:innerShdw blurRad="63500" dist="50800" dir="2700000">
                    <a:prstClr val="black">
                      <a:alpha val="50000"/>
                    </a:prstClr>
                  </a:innerShdw>
                </a:effectLst>
                <a:latin typeface="Monotype Corsiva" pitchFamily="66" charset="0"/>
                <a:cs typeface="Arial"/>
              </a:rPr>
              <a:t>Задачи</a:t>
            </a:r>
            <a:endParaRPr lang="ru-RU" sz="3600" b="1" dirty="0">
              <a:latin typeface="Monotype Corsiva" pitchFamily="66" charset="0"/>
            </a:endParaRPr>
          </a:p>
        </p:txBody>
      </p:sp>
      <p:sp>
        <p:nvSpPr>
          <p:cNvPr id="7" name="Содержимое 3"/>
          <p:cNvSpPr txBox="1">
            <a:spLocks/>
          </p:cNvSpPr>
          <p:nvPr/>
        </p:nvSpPr>
        <p:spPr>
          <a:xfrm>
            <a:off x="642910" y="928670"/>
            <a:ext cx="8265864" cy="1611372"/>
          </a:xfrm>
          <a:prstGeom prst="round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400" b="0" i="0" u="none" strike="noStrike" kern="1200" cap="none" spc="0" normalizeH="0" baseline="0" noProof="0" dirty="0">
              <a:ln>
                <a:noFill/>
              </a:ln>
              <a:solidFill>
                <a:srgbClr val="FF0000"/>
              </a:solidFill>
              <a:effectLst/>
              <a:uLnTx/>
              <a:uFillTx/>
              <a:ea typeface="+mn-ea"/>
            </a:endParaRPr>
          </a:p>
        </p:txBody>
      </p:sp>
      <p:sp>
        <p:nvSpPr>
          <p:cNvPr id="9" name="Содержимое 3"/>
          <p:cNvSpPr txBox="1">
            <a:spLocks/>
          </p:cNvSpPr>
          <p:nvPr/>
        </p:nvSpPr>
        <p:spPr>
          <a:xfrm>
            <a:off x="1857356" y="2786058"/>
            <a:ext cx="7143800" cy="1590245"/>
          </a:xfrm>
          <a:prstGeom prst="round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342900" lvl="0" indent="-342900">
              <a:spcBef>
                <a:spcPct val="20000"/>
              </a:spcBef>
              <a:defRPr/>
            </a:pPr>
            <a:r>
              <a:rPr lang="ru-RU" sz="2000" b="1" dirty="0" smtClean="0">
                <a:solidFill>
                  <a:srgbClr val="002060"/>
                </a:solidFill>
                <a:latin typeface="Monotype Corsiva" pitchFamily="66" charset="0"/>
              </a:rPr>
              <a:t>2.   Развивать у детей способность замечать метрическую пульсацию, акценты, менять темп и характер мелодии в соответствии с музыкальными образами</a:t>
            </a:r>
            <a:endParaRPr kumimoji="0" lang="ru-RU" sz="2000" b="1" i="0" u="none" strike="noStrike" kern="1200" cap="none" spc="0" normalizeH="0" baseline="0" noProof="0" dirty="0">
              <a:ln>
                <a:noFill/>
              </a:ln>
              <a:solidFill>
                <a:srgbClr val="002060"/>
              </a:solidFill>
              <a:effectLst/>
              <a:uLnTx/>
              <a:uFillTx/>
              <a:latin typeface="Monotype Corsiva" pitchFamily="66" charset="0"/>
            </a:endParaRPr>
          </a:p>
        </p:txBody>
      </p:sp>
      <p:sp>
        <p:nvSpPr>
          <p:cNvPr id="11" name="Содержимое 3"/>
          <p:cNvSpPr txBox="1">
            <a:spLocks/>
          </p:cNvSpPr>
          <p:nvPr/>
        </p:nvSpPr>
        <p:spPr>
          <a:xfrm>
            <a:off x="3000364" y="4572008"/>
            <a:ext cx="5929354" cy="1447369"/>
          </a:xfrm>
          <a:prstGeom prst="round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342900" lvl="0" indent="-342900">
              <a:spcBef>
                <a:spcPct val="20000"/>
              </a:spcBef>
              <a:defRPr/>
            </a:pPr>
            <a:r>
              <a:rPr kumimoji="0" lang="ru-RU" sz="2000" b="1" i="0" u="none" strike="noStrike" kern="10" cap="none" spc="0" normalizeH="0" baseline="0" noProof="0" dirty="0" smtClean="0">
                <a:ln w="19050">
                  <a:noFill/>
                  <a:round/>
                  <a:headEnd/>
                  <a:tailEnd/>
                </a:ln>
                <a:solidFill>
                  <a:srgbClr val="002060"/>
                </a:solidFill>
                <a:effectLst/>
                <a:uLnTx/>
                <a:uFillTx/>
                <a:latin typeface="Monotype Corsiva" pitchFamily="66" charset="0"/>
                <a:cs typeface="Arial"/>
              </a:rPr>
              <a:t>  </a:t>
            </a:r>
            <a:r>
              <a:rPr lang="ru-RU" sz="2000" b="1" dirty="0" smtClean="0">
                <a:solidFill>
                  <a:srgbClr val="002060"/>
                </a:solidFill>
                <a:latin typeface="Monotype Corsiva" pitchFamily="66" charset="0"/>
              </a:rPr>
              <a:t>3.   Обучать слаженному исполнению в составе ансамбля и оркестра на основе </a:t>
            </a:r>
            <a:r>
              <a:rPr lang="ru-RU" sz="2000" b="1" dirty="0" err="1" smtClean="0">
                <a:solidFill>
                  <a:srgbClr val="002060"/>
                </a:solidFill>
                <a:latin typeface="Monotype Corsiva" pitchFamily="66" charset="0"/>
              </a:rPr>
              <a:t>дирижирования</a:t>
            </a:r>
            <a:endParaRPr kumimoji="0" lang="ru-RU" sz="2000" b="1" i="0" u="none" strike="noStrike" kern="1200" cap="none" spc="0" normalizeH="0" baseline="0" noProof="0" dirty="0">
              <a:ln>
                <a:noFill/>
              </a:ln>
              <a:solidFill>
                <a:srgbClr val="002060"/>
              </a:solidFill>
              <a:effectLst/>
              <a:uLnTx/>
              <a:uFillTx/>
              <a:latin typeface="Monotype Corsiva" pitchFamily="66" charset="0"/>
            </a:endParaRPr>
          </a:p>
        </p:txBody>
      </p:sp>
      <p:sp>
        <p:nvSpPr>
          <p:cNvPr id="9217" name="Rectangle 1"/>
          <p:cNvSpPr>
            <a:spLocks noChangeArrowheads="1"/>
          </p:cNvSpPr>
          <p:nvPr/>
        </p:nvSpPr>
        <p:spPr bwMode="auto">
          <a:xfrm>
            <a:off x="1214414" y="1000108"/>
            <a:ext cx="70009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1.   Учить детей легко, свободно, выразительно и непринужденно исполнять музыкальные произведения с несложным ритмическим рисунком, различным динамическим характером (ускорение и замедление темпа), в различных регистрах  (выше, ниже), с различной силой звучания (усиление, ослабление звука)</a:t>
            </a:r>
            <a:endParaRPr kumimoji="0" lang="ru-RU" sz="2000" b="1" i="0" u="none" strike="noStrike" cap="none" normalizeH="0" baseline="0" dirty="0" smtClean="0">
              <a:ln>
                <a:noFill/>
              </a:ln>
              <a:solidFill>
                <a:srgbClr val="002060"/>
              </a:solidFill>
              <a:effectLst/>
              <a:latin typeface="Monotype Corsiva" pitchFamily="66" charset="0"/>
              <a:cs typeface="Arial" pitchFamily="34" charset="0"/>
            </a:endParaRPr>
          </a:p>
        </p:txBody>
      </p:sp>
    </p:spTree>
    <p:extLst>
      <p:ext uri="{BB962C8B-B14F-4D97-AF65-F5344CB8AC3E}">
        <p14:creationId xmlns="" xmlns:p14="http://schemas.microsoft.com/office/powerpoint/2010/main" val="35761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285720" y="571480"/>
            <a:ext cx="8643998" cy="5929354"/>
          </a:xfrm>
        </p:spPr>
        <p:txBody>
          <a:bodyPr>
            <a:noAutofit/>
          </a:bodyPr>
          <a:lstStyle/>
          <a:p>
            <a:pPr algn="l"/>
            <a:r>
              <a:rPr lang="ru-RU" sz="2400" b="1" dirty="0" smtClean="0">
                <a:solidFill>
                  <a:srgbClr val="002060"/>
                </a:solidFill>
                <a:latin typeface="Monotype Corsiva" pitchFamily="66" charset="0"/>
              </a:rPr>
              <a:t>      </a:t>
            </a:r>
            <a:r>
              <a:rPr lang="ru-RU" sz="2400" b="1" dirty="0" smtClean="0">
                <a:solidFill>
                  <a:srgbClr val="002060"/>
                </a:solidFill>
                <a:latin typeface="Monotype Corsiva" pitchFamily="66" charset="0"/>
              </a:rPr>
              <a:t>                      </a:t>
            </a:r>
            <a:r>
              <a:rPr lang="ru-RU" sz="2800" b="1" dirty="0" smtClean="0">
                <a:solidFill>
                  <a:srgbClr val="002060"/>
                </a:solidFill>
                <a:latin typeface="Monotype Corsiva" pitchFamily="66" charset="0"/>
              </a:rPr>
              <a:t>Система </a:t>
            </a:r>
            <a:r>
              <a:rPr lang="ru-RU" sz="2800" b="1" dirty="0" smtClean="0">
                <a:solidFill>
                  <a:srgbClr val="002060"/>
                </a:solidFill>
                <a:latin typeface="Monotype Corsiva" pitchFamily="66" charset="0"/>
              </a:rPr>
              <a:t>обучения детей игре </a:t>
            </a:r>
            <a:r>
              <a:rPr lang="ru-RU" sz="2800" b="1" dirty="0" smtClean="0">
                <a:solidFill>
                  <a:srgbClr val="002060"/>
                </a:solidFill>
                <a:latin typeface="Monotype Corsiva" pitchFamily="66" charset="0"/>
              </a:rPr>
              <a:t/>
            </a:r>
            <a:br>
              <a:rPr lang="ru-RU" sz="2800" b="1" dirty="0" smtClean="0">
                <a:solidFill>
                  <a:srgbClr val="002060"/>
                </a:solidFill>
                <a:latin typeface="Monotype Corsiva" pitchFamily="66" charset="0"/>
              </a:rPr>
            </a:br>
            <a:r>
              <a:rPr lang="ru-RU" sz="2800" b="1" dirty="0" smtClean="0">
                <a:solidFill>
                  <a:srgbClr val="002060"/>
                </a:solidFill>
                <a:latin typeface="Monotype Corsiva" pitchFamily="66" charset="0"/>
              </a:rPr>
              <a:t>                     на </a:t>
            </a:r>
            <a:r>
              <a:rPr lang="ru-RU" sz="2800" b="1" dirty="0" smtClean="0">
                <a:solidFill>
                  <a:srgbClr val="002060"/>
                </a:solidFill>
                <a:latin typeface="Monotype Corsiva" pitchFamily="66" charset="0"/>
              </a:rPr>
              <a:t>музыкальных инструментах</a:t>
            </a: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1. Слушание музыкальных произведений, предназначенных в дальнейшем для детского </a:t>
            </a:r>
            <a:r>
              <a:rPr lang="ru-RU" sz="2400" b="1" dirty="0" err="1" smtClean="0">
                <a:solidFill>
                  <a:srgbClr val="002060"/>
                </a:solidFill>
                <a:latin typeface="Monotype Corsiva" pitchFamily="66" charset="0"/>
              </a:rPr>
              <a:t>музицирования</a:t>
            </a:r>
            <a:r>
              <a:rPr lang="ru-RU" sz="2400" b="1" dirty="0" smtClean="0">
                <a:solidFill>
                  <a:srgbClr val="002060"/>
                </a:solidFill>
                <a:latin typeface="Monotype Corsiva" pitchFamily="66" charset="0"/>
              </a:rPr>
              <a:t> (оркестровое звучание, звучание мелодии в исполнении отдельных оркестровых инструментов, звучание мелодии в исполнении детских музыкальных инструментов).</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2. Обучение технике исполнения мелодии на металлофоне, </a:t>
            </a:r>
            <a:r>
              <a:rPr lang="ru-RU" sz="2400" b="1" dirty="0" err="1" smtClean="0">
                <a:solidFill>
                  <a:srgbClr val="002060"/>
                </a:solidFill>
                <a:latin typeface="Monotype Corsiva" pitchFamily="66" charset="0"/>
              </a:rPr>
              <a:t>кселофонте</a:t>
            </a:r>
            <a:r>
              <a:rPr lang="ru-RU" sz="2400" b="1" dirty="0" smtClean="0">
                <a:solidFill>
                  <a:srgbClr val="002060"/>
                </a:solidFill>
                <a:latin typeface="Monotype Corsiva" pitchFamily="66" charset="0"/>
              </a:rPr>
              <a:t>, ударных, русских народных инструментах.</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3. Обучение слаженному исполнению произведения на одном виде инструментов (ансамбль).</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4. Обучение слаженному оркестровому исполнению произведения (группа различных инструментов).</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5. Создание условий для творческого самовыражения личности, учитывая индивидуальные музыкальные возможности каждого ребенка.</a:t>
            </a:r>
            <a:r>
              <a:rPr lang="ru-RU" sz="2400" dirty="0" smtClean="0">
                <a:solidFill>
                  <a:srgbClr val="002060"/>
                </a:solidFill>
                <a:latin typeface="Monotype Corsiva" pitchFamily="66" charset="0"/>
              </a:rPr>
              <a:t/>
            </a:r>
            <a:br>
              <a:rPr lang="ru-RU" sz="2400" dirty="0" smtClean="0">
                <a:solidFill>
                  <a:srgbClr val="002060"/>
                </a:solidFill>
                <a:latin typeface="Monotype Corsiva" pitchFamily="66" charset="0"/>
              </a:rPr>
            </a:br>
            <a:r>
              <a:rPr lang="ru-RU" sz="2400" dirty="0" smtClean="0">
                <a:solidFill>
                  <a:srgbClr val="002060"/>
                </a:solidFill>
                <a:latin typeface="Monotype Corsiva" pitchFamily="66" charset="0"/>
              </a:rPr>
              <a:t> </a:t>
            </a:r>
            <a:r>
              <a:rPr lang="ru-RU" sz="1600" dirty="0" smtClean="0">
                <a:solidFill>
                  <a:srgbClr val="002060"/>
                </a:solidFill>
                <a:latin typeface="Monotype Corsiva" pitchFamily="66" charset="0"/>
              </a:rPr>
              <a:t/>
            </a:r>
            <a:br>
              <a:rPr lang="ru-RU" sz="1600" dirty="0" smtClean="0">
                <a:solidFill>
                  <a:srgbClr val="002060"/>
                </a:solidFill>
                <a:latin typeface="Monotype Corsiva" pitchFamily="66" charset="0"/>
              </a:rPr>
            </a:br>
            <a:endParaRPr lang="ru-RU" sz="1800" b="1" dirty="0">
              <a:solidFill>
                <a:srgbClr val="002060"/>
              </a:solidFill>
              <a:latin typeface="Monotype Corsiva" pitchFamily="66" charset="0"/>
            </a:endParaRPr>
          </a:p>
        </p:txBody>
      </p:sp>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dasdsdf\Desktop\aCAVEpH.jpg"/>
          <p:cNvPicPr>
            <a:picLocks noChangeAspect="1" noChangeArrowheads="1"/>
          </p:cNvPicPr>
          <p:nvPr/>
        </p:nvPicPr>
        <p:blipFill>
          <a:blip r:embed="rId2" cstate="print"/>
          <a:srcRect/>
          <a:stretch>
            <a:fillRect/>
          </a:stretch>
        </p:blipFill>
        <p:spPr bwMode="auto">
          <a:xfrm>
            <a:off x="0" y="0"/>
            <a:ext cx="9144000" cy="6915456"/>
          </a:xfrm>
          <a:prstGeom prst="rect">
            <a:avLst/>
          </a:prstGeom>
          <a:noFill/>
        </p:spPr>
      </p:pic>
      <p:sp>
        <p:nvSpPr>
          <p:cNvPr id="2" name="Заголовок 1"/>
          <p:cNvSpPr>
            <a:spLocks noGrp="1"/>
          </p:cNvSpPr>
          <p:nvPr>
            <p:ph type="title"/>
          </p:nvPr>
        </p:nvSpPr>
        <p:spPr>
          <a:xfrm>
            <a:off x="285720" y="428604"/>
            <a:ext cx="8643998" cy="5429288"/>
          </a:xfrm>
        </p:spPr>
        <p:txBody>
          <a:bodyPr>
            <a:noAutofit/>
          </a:bodyPr>
          <a:lstStyle/>
          <a:p>
            <a:pPr algn="l"/>
            <a:r>
              <a:rPr lang="ru-RU" sz="2800" b="1" dirty="0" smtClean="0">
                <a:solidFill>
                  <a:srgbClr val="002060"/>
                </a:solidFill>
                <a:latin typeface="Monotype Corsiva" pitchFamily="66" charset="0"/>
              </a:rPr>
              <a:t>               Принципы построения педагогического процесса</a:t>
            </a:r>
            <a:br>
              <a:rPr lang="ru-RU" sz="2800" b="1" dirty="0" smtClean="0">
                <a:solidFill>
                  <a:srgbClr val="002060"/>
                </a:solidFill>
                <a:latin typeface="Monotype Corsiva" pitchFamily="66" charset="0"/>
              </a:rPr>
            </a:br>
            <a:r>
              <a:rPr lang="ru-RU" sz="2400" b="1" dirty="0" smtClean="0">
                <a:solidFill>
                  <a:srgbClr val="002060"/>
                </a:solidFill>
                <a:latin typeface="Monotype Corsiva" pitchFamily="66" charset="0"/>
              </a:rPr>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Принцип субъективности познавательной деятельности при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максимальности сенсорного восприятия музыкальных  инструментов;</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Приоритет восприятия живого исполнительства и вариативности звучания мелодии в исполнении различных инструментов (ансамблей, оркестров);</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Принцип </a:t>
            </a:r>
            <a:r>
              <a:rPr lang="ru-RU" sz="2400" b="1" dirty="0" err="1" smtClean="0">
                <a:solidFill>
                  <a:srgbClr val="002060"/>
                </a:solidFill>
                <a:latin typeface="Monotype Corsiva" pitchFamily="66" charset="0"/>
              </a:rPr>
              <a:t>фасцинации</a:t>
            </a:r>
            <a:r>
              <a:rPr lang="ru-RU" sz="2400" b="1" dirty="0" smtClean="0">
                <a:solidFill>
                  <a:srgbClr val="002060"/>
                </a:solidFill>
                <a:latin typeface="Monotype Corsiva" pitchFamily="66" charset="0"/>
              </a:rPr>
              <a:t> (очарование детей – вовлечение через увлечение);</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Принцип возможности творческой интерпретации русских народных мелодий;</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Принцип опоры на ведущий вид детской деятельности (обучение в игре и через игру) </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 ♦ Принцип самоопределения и максимальной самореализации детей.</a:t>
            </a:r>
            <a:r>
              <a:rPr lang="ru-RU" sz="2800" b="1" dirty="0" smtClean="0">
                <a:latin typeface="Monotype Corsiva" pitchFamily="66" charset="0"/>
              </a:rPr>
              <a:t/>
            </a:r>
            <a:br>
              <a:rPr lang="ru-RU" sz="2800" b="1" dirty="0" smtClean="0">
                <a:latin typeface="Monotype Corsiva" pitchFamily="66" charset="0"/>
              </a:rPr>
            </a:br>
            <a:endParaRPr lang="ru-RU" sz="2400" b="1" dirty="0">
              <a:solidFill>
                <a:srgbClr val="002060"/>
              </a:solidFill>
              <a:latin typeface="Monotype Corsiva" pitchFamily="66" charset="0"/>
            </a:endParaRPr>
          </a:p>
        </p:txBody>
      </p:sp>
    </p:spTree>
    <p:extLst>
      <p:ext uri="{BB962C8B-B14F-4D97-AF65-F5344CB8AC3E}">
        <p14:creationId xmlns="" xmlns:p14="http://schemas.microsoft.com/office/powerpoint/2010/main" val="388491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435</Words>
  <Application>Microsoft Office PowerPoint</Application>
  <PresentationFormat>Экран (4:3)</PresentationFormat>
  <Paragraphs>55</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                  Направления работы  ♦ Знакомство с музыкальными инструментами  (струнными, духовыми, ударными, клавишными)  ♦ Обучение детей игре на детских музыкальных  инструментах  и музыкальных игрушках-самоделках  ♦ Обучение исполнению простейших музыкальных  произведений  в составе ансамбля и оркестра    ♦ Презентация музыкальных продуктов в ходе  социально-культурных мероприятий</vt:lpstr>
      <vt:lpstr>Задачи</vt:lpstr>
      <vt:lpstr>                            Система обучения детей игре                       на музыкальных инструментах  1. Слушание музыкальных произведений, предназначенных в дальнейшем для детского музицирования (оркестровое звучание, звучание мелодии в исполнении отдельных оркестровых инструментов, звучание мелодии в исполнении детских музыкальных инструментов). 2. Обучение технике исполнения мелодии на металлофоне, кселофонте, ударных, русских народных инструментах. 3. Обучение слаженному исполнению произведения на одном виде инструментов (ансамбль). 4. Обучение слаженному оркестровому исполнению произведения (группа различных инструментов). 5. Создание условий для творческого самовыражения личности, учитывая индивидуальные музыкальные возможности каждого ребенка.   </vt:lpstr>
      <vt:lpstr>               Принципы построения педагогического процесса  ♦  Принцип субъективности познавательной деятельности при      максимальности сенсорного восприятия музыкальных  инструментов; ♦  Приоритет восприятия живого исполнительства и вариативности звучания мелодии в исполнении различных инструментов (ансамблей, оркестров); ♦  Принцип фасцинации (очарование детей – вовлечение через увлечение); ♦  Принцип возможности творческой интерпретации русских народных мелодий; ♦ Принцип опоры на ведущий вид детской деятельности (обучение в игре и через игру)   ♦ Принцип самоопределения и максимальной самореализации детей. </vt:lpstr>
      <vt:lpstr>                   «Подобно тому, как фундамент связывает дом с землей, с почвой, на которой он держится, песня, танец и марш связывают всё богатейшее, многообразно развитое здание музыки с огромной массой людей – народной почвой».                                                    Д.Б.Кабалевский</vt:lpstr>
      <vt:lpstr>                   Методы и приемы ♦ Наглядные (наблюдение музыкально-исполнительской деятельности       музыкантов – профессионалов и детей – учащихся музыкальных школ, показ педагога, рассматривание музыкальных инструментов, иллюстраций, видео и фото слайдов);  ♦ Словесные  (чтение  произведений устного народного творчества и художественной  литературы,  рассказ педагога, объяснение, описание, убеждение, поощрение);  ♦ Практические (совместная деятельность педагога с ребенком по звукоизвлечению, самостоятельная деятельность детей по овладению техникой игры на музыкальных инструментах, разучиванию музыкальных отрывков, их повторение, самостоятельное исполнение индивидуально в ансамбле и в оркестре). </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Username</dc:creator>
  <cp:lastModifiedBy>asdasdsdf</cp:lastModifiedBy>
  <cp:revision>93</cp:revision>
  <dcterms:created xsi:type="dcterms:W3CDTF">2014-11-05T05:41:20Z</dcterms:created>
  <dcterms:modified xsi:type="dcterms:W3CDTF">2016-10-11T07:59:09Z</dcterms:modified>
</cp:coreProperties>
</file>